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2" r:id="rId3"/>
    <p:sldId id="407" r:id="rId4"/>
    <p:sldId id="408" r:id="rId5"/>
    <p:sldId id="409" r:id="rId6"/>
    <p:sldId id="602" r:id="rId7"/>
    <p:sldId id="410" r:id="rId8"/>
    <p:sldId id="411" r:id="rId9"/>
    <p:sldId id="340" r:id="rId10"/>
    <p:sldId id="413" r:id="rId11"/>
    <p:sldId id="601" r:id="rId12"/>
    <p:sldId id="342" r:id="rId13"/>
    <p:sldId id="343" r:id="rId14"/>
    <p:sldId id="345" r:id="rId15"/>
    <p:sldId id="603" r:id="rId16"/>
    <p:sldId id="604" r:id="rId17"/>
    <p:sldId id="605" r:id="rId18"/>
    <p:sldId id="401" r:id="rId19"/>
    <p:sldId id="606" r:id="rId20"/>
    <p:sldId id="607" r:id="rId21"/>
    <p:sldId id="386" r:id="rId22"/>
    <p:sldId id="387" r:id="rId23"/>
    <p:sldId id="389" r:id="rId24"/>
    <p:sldId id="608" r:id="rId25"/>
    <p:sldId id="390" r:id="rId26"/>
    <p:sldId id="609" r:id="rId27"/>
    <p:sldId id="610" r:id="rId28"/>
    <p:sldId id="393" r:id="rId29"/>
    <p:sldId id="341" r:id="rId30"/>
    <p:sldId id="384" r:id="rId3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5A"/>
    <a:srgbClr val="006A72"/>
    <a:srgbClr val="57517B"/>
    <a:srgbClr val="606060"/>
    <a:srgbClr val="C6AFB9"/>
    <a:srgbClr val="505050"/>
    <a:srgbClr val="000000"/>
    <a:srgbClr val="B3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3" autoAdjust="0"/>
    <p:restoredTop sz="94343" autoAdjust="0"/>
  </p:normalViewPr>
  <p:slideViewPr>
    <p:cSldViewPr>
      <p:cViewPr varScale="1">
        <p:scale>
          <a:sx n="124" d="100"/>
          <a:sy n="124" d="100"/>
        </p:scale>
        <p:origin x="1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4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49771-D13E-444B-AD56-0B2454F29C8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7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51CEB4-C910-435B-8412-2A1224DA5D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401" y="184482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6282470"/>
            <a:ext cx="2133600" cy="365125"/>
          </a:xfrm>
        </p:spPr>
        <p:txBody>
          <a:bodyPr/>
          <a:lstStyle/>
          <a:p>
            <a:fld id="{4FEB4D5D-111D-46FB-81C3-DA691DAD0D4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01" y="6240571"/>
            <a:ext cx="2880000" cy="3381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7201" y="3861048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E40560-127D-D749-A2A0-207A97D172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5726495"/>
            <a:ext cx="1537364" cy="11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3874F-0E92-4A8A-8C83-8DBEEE00EF6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6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1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2"/>
              </a:buClr>
              <a:buSzPct val="90000"/>
              <a:buFont typeface="Calibri" panose="020F0502020204030204" pitchFamily="34" charset="0"/>
              <a:buChar char="▪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346330"/>
            <a:ext cx="2133600" cy="365125"/>
          </a:xfr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050475-2DFE-2D4B-B7FE-B3E96C848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4791"/>
            <a:ext cx="1286621" cy="9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1318-3F5C-4635-97FD-48CCBAA0DE3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53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8583B-C6AA-4CF4-A7CD-E343B178626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34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470" y="220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Chapitre – taille police 44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C775D7-9D11-9E46-A3A5-91CD419FE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" y="5766877"/>
            <a:ext cx="1092555" cy="9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CD592-AFEC-4A17-8627-A17996DC53C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27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0DC56-0E5C-4776-B69C-651A7729C49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07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2ED84-3DB4-4C6E-8B36-03F0F012081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8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6138E4-C699-4883-81A0-1A16FF1304A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7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ducation.gouv.fr/bo/21/Hebdo31/MENE2121379N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be-strasbourg.beta.education.fr/videos/watch/fdeb45a5-2674-49f9-82b3-41b3a843cd8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view.genial.ly/615c872ec7a39e0ddf49d654/interactive-content-grand-oral-planning-indicat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duscol.education.fr/877/presentation-du-controle-conti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688/nouveau-lycee-general-et-technologique-guide-de-l-evalua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uv.fr/bo/21/Hebdo31/MENE2121379N.htm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ducation.gouv.fr/rapport-de-cyril-delhay-sur-le-grand-oral-apprendre-tous-les-eleves-porter-leur-propre-parole-25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6213FC3-20A1-4B0A-B534-33334744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479597"/>
            <a:ext cx="7008992" cy="55270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12 et 18 octobre 2021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BB847F-657E-408E-8565-2D1F03BB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" y="1062990"/>
            <a:ext cx="8872538" cy="106986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 Grand Oral en STMG</a:t>
            </a:r>
            <a:br>
              <a:rPr lang="fr-FR" dirty="0"/>
            </a:br>
            <a:r>
              <a:rPr lang="fr-FR" sz="4000" dirty="0"/>
              <a:t>Retour sur 2021 et perspectives 2022</a:t>
            </a:r>
          </a:p>
        </p:txBody>
      </p:sp>
      <p:pic>
        <p:nvPicPr>
          <p:cNvPr id="1026" name="Picture 2" descr="Résultat de recherche d'images pour &quot;grand oral bac 2021&quot;">
            <a:extLst>
              <a:ext uri="{FF2B5EF4-FFF2-40B4-BE49-F238E27FC236}">
                <a16:creationId xmlns:a16="http://schemas.microsoft.com/office/drawing/2014/main" id="{B581CAEF-6462-E043-95BB-09597BA6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45097"/>
            <a:ext cx="2667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rand oral bac 2021&quot;">
            <a:extLst>
              <a:ext uri="{FF2B5EF4-FFF2-40B4-BE49-F238E27FC236}">
                <a16:creationId xmlns:a16="http://schemas.microsoft.com/office/drawing/2014/main" id="{B3AF4413-B488-FB4B-B7C5-F6379701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43497"/>
            <a:ext cx="3263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7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Généralités – Les finalités de l’épreuve.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99792" y="5415037"/>
            <a:ext cx="5328592" cy="62852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altLang="fr-FR" sz="1800" dirty="0">
                <a:hlinkClick r:id="rId2"/>
              </a:rPr>
              <a:t>https://www.education.gouv.fr/bo/21/Hebdo31/MENE2121379N.htm</a:t>
            </a:r>
            <a:r>
              <a:rPr lang="en-US" altLang="fr-FR" sz="1800" dirty="0"/>
              <a:t> </a:t>
            </a:r>
          </a:p>
        </p:txBody>
      </p:sp>
      <p:pic>
        <p:nvPicPr>
          <p:cNvPr id="4" name="Picture 2" descr="Comment écrire un livre ? - À propos décriture">
            <a:extLst>
              <a:ext uri="{FF2B5EF4-FFF2-40B4-BE49-F238E27FC236}">
                <a16:creationId xmlns:a16="http://schemas.microsoft.com/office/drawing/2014/main" id="{7718544B-C719-644A-8BB9-F8849CCD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20751"/>
            <a:ext cx="817102" cy="8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E7E9F8-233C-BD48-AE6F-91689840B93E}"/>
              </a:ext>
            </a:extLst>
          </p:cNvPr>
          <p:cNvSpPr/>
          <p:nvPr/>
        </p:nvSpPr>
        <p:spPr>
          <a:xfrm>
            <a:off x="786408" y="1196751"/>
            <a:ext cx="7571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L'épreuve permet au candidat de </a:t>
            </a:r>
            <a:r>
              <a:rPr lang="fr-FR" sz="2000" b="1" dirty="0">
                <a:solidFill>
                  <a:srgbClr val="002060"/>
                </a:solidFill>
                <a:cs typeface="Arial" panose="020B0604020202020204" pitchFamily="34" charset="0"/>
              </a:rPr>
              <a:t>montrer sa capacité à prendre la parole en public de façon claire et convaincante</a:t>
            </a:r>
            <a:r>
              <a:rPr 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. Elle lui permet aussi de </a:t>
            </a:r>
            <a:r>
              <a:rPr lang="fr-FR" sz="2000" b="1" dirty="0">
                <a:solidFill>
                  <a:srgbClr val="002060"/>
                </a:solidFill>
                <a:cs typeface="Arial" panose="020B0604020202020204" pitchFamily="34" charset="0"/>
              </a:rPr>
              <a:t>mettre les savoirs qu'il a acquis dans ses enseignements de spécialité, au service d'une argumentation</a:t>
            </a:r>
            <a:r>
              <a:rPr 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, et de montrer comment ces savoirs ont nourri son </a:t>
            </a:r>
            <a:r>
              <a:rPr lang="fr-FR" sz="2000" b="1" dirty="0">
                <a:solidFill>
                  <a:srgbClr val="002060"/>
                </a:solidFill>
                <a:cs typeface="Arial" panose="020B0604020202020204" pitchFamily="34" charset="0"/>
              </a:rPr>
              <a:t>projet de poursuite d'étude</a:t>
            </a:r>
            <a:r>
              <a:rPr 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s, voire son </a:t>
            </a:r>
            <a:r>
              <a:rPr lang="fr-FR" sz="2000" b="1" dirty="0">
                <a:solidFill>
                  <a:srgbClr val="002060"/>
                </a:solidFill>
                <a:cs typeface="Arial" panose="020B0604020202020204" pitchFamily="34" charset="0"/>
              </a:rPr>
              <a:t>projet professionnel</a:t>
            </a:r>
            <a:r>
              <a:rPr 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. (BO du 27/07/2021)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6CB6BC-5841-4843-BACC-C694FFF70AA7}"/>
              </a:ext>
            </a:extLst>
          </p:cNvPr>
          <p:cNvSpPr txBox="1"/>
          <p:nvPr/>
        </p:nvSpPr>
        <p:spPr>
          <a:xfrm>
            <a:off x="863588" y="3443417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Evaluer la capacité à prendre la parole en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Evaluer la capacité à mettre les savoirs appris au service d’une argumentation</a:t>
            </a:r>
          </a:p>
          <a:p>
            <a:pPr marL="800100" lvl="1" indent="-342900">
              <a:buFont typeface="Symbol" pitchFamily="2" charset="2"/>
              <a:buChar char="Þ"/>
            </a:pPr>
            <a:r>
              <a:rPr lang="fr-FR" dirty="0">
                <a:latin typeface="+mn-lt"/>
              </a:rPr>
              <a:t>Une dualité de l’épreuve</a:t>
            </a:r>
          </a:p>
        </p:txBody>
      </p:sp>
    </p:spTree>
    <p:extLst>
      <p:ext uri="{BB962C8B-B14F-4D97-AF65-F5344CB8AC3E}">
        <p14:creationId xmlns:p14="http://schemas.microsoft.com/office/powerpoint/2010/main" val="51780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Généralités – Le déroulé de l’épreuve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E1232-6E4D-4749-B319-8F7AF7EDEA7C}"/>
              </a:ext>
            </a:extLst>
          </p:cNvPr>
          <p:cNvSpPr/>
          <p:nvPr/>
        </p:nvSpPr>
        <p:spPr>
          <a:xfrm>
            <a:off x="400050" y="1124744"/>
            <a:ext cx="8343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228BCC"/>
                </a:solidFill>
                <a:latin typeface="+mj-lt"/>
                <a:cs typeface="Arial" panose="020B0604020202020204" pitchFamily="34" charset="0"/>
              </a:rPr>
              <a:t>Format et déroulement de l'épreuve : </a:t>
            </a:r>
            <a:r>
              <a:rPr lang="fr-FR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durée totale de 20 minutes, se déroule en trois temps :</a:t>
            </a:r>
          </a:p>
          <a:p>
            <a:endParaRPr lang="fr-FR" sz="1600" b="1" dirty="0">
              <a:solidFill>
                <a:srgbClr val="16409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164092"/>
                </a:solidFill>
                <a:latin typeface="+mj-lt"/>
                <a:cs typeface="Arial" panose="020B0604020202020204" pitchFamily="34" charset="0"/>
              </a:rPr>
              <a:t>Premier temps : présentation d'une question (5 minutes)</a:t>
            </a:r>
          </a:p>
          <a:p>
            <a:r>
              <a:rPr lang="fr-FR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 début de l'épreuve, le candidat présente au jury deux questions. Ces questions s'appuient sur l'enseignement de spécialité pour lequel le programme prévoit la réalisation d'une étude approfondie. </a:t>
            </a:r>
            <a:r>
              <a:rPr lang="fr-FR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Cette étude approfondie correspond au projet</a:t>
            </a:r>
            <a:r>
              <a:rPr lang="fr-FR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réalisé pendant l'année. </a:t>
            </a:r>
            <a:r>
              <a:rPr lang="fr-FR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Pour son exposé, le candidat dispose du support qu'il a préparé.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C31FA-5A1B-7248-8971-F9D909E2424F}"/>
              </a:ext>
            </a:extLst>
          </p:cNvPr>
          <p:cNvSpPr/>
          <p:nvPr/>
        </p:nvSpPr>
        <p:spPr>
          <a:xfrm>
            <a:off x="348721" y="3376412"/>
            <a:ext cx="8360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164092"/>
                </a:solidFill>
                <a:latin typeface="+mj-lt"/>
                <a:cs typeface="Arial" panose="020B0604020202020204" pitchFamily="34" charset="0"/>
              </a:rPr>
              <a:t>Deuxième temps : échange avec le candidat (10 minutes)</a:t>
            </a:r>
          </a:p>
          <a:p>
            <a:r>
              <a:rPr lang="fr-FR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 jury interroge ensuite le candidat pour l'amener à préciser et à approfondir sa pensée. </a:t>
            </a:r>
            <a:r>
              <a:rPr lang="fr-FR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Cette interrogation </a:t>
            </a:r>
            <a:r>
              <a:rPr lang="fr-FR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peut porter sur toute partie du programme du cycle terminal des enseignements de spécialité, </a:t>
            </a:r>
            <a:r>
              <a:rPr lang="fr-FR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en lien avec le premier temps de l'épreuve </a:t>
            </a:r>
            <a:r>
              <a:rPr lang="fr-FR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qui lui-même s'adosse à ces enseignements.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9C8B6-F550-6E40-95FF-09C456240714}"/>
              </a:ext>
            </a:extLst>
          </p:cNvPr>
          <p:cNvSpPr/>
          <p:nvPr/>
        </p:nvSpPr>
        <p:spPr>
          <a:xfrm>
            <a:off x="313898" y="4889416"/>
            <a:ext cx="8743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164092"/>
                </a:solidFill>
                <a:latin typeface="+mj-lt"/>
                <a:cs typeface="Arial" panose="020B0604020202020204" pitchFamily="34" charset="0"/>
              </a:rPr>
              <a:t>Troisième temps : échange sur le projet d'orientation du candidat (5  minutes)</a:t>
            </a:r>
          </a:p>
          <a:p>
            <a:r>
              <a:rPr lang="fr-FR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 candidat explique en quoi la question traitée éclaire son projet de poursuite d'études, voire son projet professionnel. </a:t>
            </a:r>
          </a:p>
        </p:txBody>
      </p:sp>
    </p:spTree>
    <p:extLst>
      <p:ext uri="{BB962C8B-B14F-4D97-AF65-F5344CB8AC3E}">
        <p14:creationId xmlns:p14="http://schemas.microsoft.com/office/powerpoint/2010/main" val="402224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Généralités – Le déroulé du G.O. (2)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611560" y="1268760"/>
            <a:ext cx="79208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Du lundi 20 juin au 1er juillet 2022 </a:t>
            </a:r>
          </a:p>
          <a:p>
            <a:endParaRPr lang="fr-FR" b="1" dirty="0">
              <a:latin typeface="+mn-lt"/>
            </a:endParaRPr>
          </a:p>
          <a:p>
            <a:r>
              <a:rPr lang="fr-FR" b="1" dirty="0">
                <a:latin typeface="+mn-lt"/>
              </a:rPr>
              <a:t>Avant l’interrogation, le jour de l’épreuve</a:t>
            </a:r>
          </a:p>
          <a:p>
            <a:endParaRPr lang="fr-FR" dirty="0">
              <a:latin typeface="+mn-lt"/>
            </a:endParaRPr>
          </a:p>
          <a:p>
            <a:r>
              <a:rPr lang="fr-FR" b="1" dirty="0">
                <a:solidFill>
                  <a:schemeClr val="tx2"/>
                </a:solidFill>
                <a:latin typeface="+mn-lt"/>
              </a:rPr>
              <a:t>1. Le choix de la question par le jury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fr-FR" sz="2000" dirty="0">
                <a:solidFill>
                  <a:schemeClr val="tx2"/>
                </a:solidFill>
                <a:latin typeface="+mn-lt"/>
              </a:rPr>
              <a:t>S</a:t>
            </a:r>
            <a:r>
              <a:rPr lang="fr-FR" sz="2000" dirty="0">
                <a:latin typeface="+mn-lt"/>
              </a:rPr>
              <a:t>ur la base d’une feuille signée par l’enseignant de spécialité, reprenant les deux questions préparées</a:t>
            </a:r>
          </a:p>
          <a:p>
            <a:r>
              <a:rPr lang="fr-FR" sz="2000" u="sng" dirty="0">
                <a:latin typeface="+mn-lt"/>
              </a:rPr>
              <a:t>La question repose davantage sur l’enseignement spécifique</a:t>
            </a:r>
            <a:r>
              <a:rPr lang="fr-FR" sz="2000" dirty="0">
                <a:latin typeface="+mn-lt"/>
              </a:rPr>
              <a:t> (RH&amp;C, GF ou mercatique)</a:t>
            </a:r>
          </a:p>
          <a:p>
            <a:pPr marL="457200" indent="-457200">
              <a:buAutoNum type="arabicParenR"/>
            </a:pPr>
            <a:endParaRPr lang="fr-FR" dirty="0">
              <a:latin typeface="+mn-lt"/>
            </a:endParaRPr>
          </a:p>
          <a:p>
            <a:r>
              <a:rPr lang="fr-FR" b="1" dirty="0">
                <a:solidFill>
                  <a:schemeClr val="tx2"/>
                </a:solidFill>
                <a:latin typeface="+mn-lt"/>
              </a:rPr>
              <a:t>2. Préparation individuelle (20 minutes)</a:t>
            </a:r>
          </a:p>
          <a:p>
            <a:r>
              <a:rPr lang="fr-FR" sz="2000" dirty="0">
                <a:latin typeface="+mn-lt"/>
              </a:rPr>
              <a:t>Possibilité de rédiger un support (brouillon), non évalué</a:t>
            </a:r>
          </a:p>
          <a:p>
            <a:r>
              <a:rPr lang="fr-FR" sz="2000" dirty="0">
                <a:solidFill>
                  <a:srgbClr val="FF0000"/>
                </a:solidFill>
                <a:latin typeface="+mn-lt"/>
              </a:rPr>
              <a:t>Ce support est conservé par le candidat durant son exposé</a:t>
            </a:r>
          </a:p>
        </p:txBody>
      </p:sp>
    </p:spTree>
    <p:extLst>
      <p:ext uri="{BB962C8B-B14F-4D97-AF65-F5344CB8AC3E}">
        <p14:creationId xmlns:p14="http://schemas.microsoft.com/office/powerpoint/2010/main" val="377076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Généralités – Le déroulé de l’épreuve (3)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395536" y="836712"/>
            <a:ext cx="7920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Les 3 phases de l’interrogation (20 minutes au total)</a:t>
            </a:r>
          </a:p>
          <a:p>
            <a:endParaRPr lang="fr-FR" dirty="0">
              <a:latin typeface="+mn-lt"/>
            </a:endParaRPr>
          </a:p>
          <a:p>
            <a:r>
              <a:rPr lang="fr-FR" b="1" dirty="0">
                <a:solidFill>
                  <a:schemeClr val="tx2"/>
                </a:solidFill>
                <a:latin typeface="+mn-lt"/>
              </a:rPr>
              <a:t>1. Présentation d’une question (5 minutes)</a:t>
            </a:r>
            <a:endParaRPr lang="fr-FR" dirty="0">
              <a:solidFill>
                <a:schemeClr val="tx2"/>
              </a:solidFill>
              <a:latin typeface="+mn-lt"/>
            </a:endParaRPr>
          </a:p>
          <a:p>
            <a:pPr lvl="2"/>
            <a:r>
              <a:rPr lang="fr-FR" dirty="0">
                <a:latin typeface="+mn-lt"/>
              </a:rPr>
              <a:t>Exposer les motivations du choix de la question</a:t>
            </a:r>
          </a:p>
          <a:p>
            <a:pPr lvl="2"/>
            <a:r>
              <a:rPr lang="fr-FR" dirty="0">
                <a:latin typeface="+mn-lt"/>
              </a:rPr>
              <a:t>Présenter la question</a:t>
            </a:r>
          </a:p>
          <a:p>
            <a:pPr lvl="2"/>
            <a:r>
              <a:rPr lang="fr-FR" dirty="0">
                <a:latin typeface="+mn-lt"/>
              </a:rPr>
              <a:t>Répondre à la question posée</a:t>
            </a:r>
          </a:p>
          <a:p>
            <a:pPr marL="457200" indent="-457200">
              <a:buAutoNum type="arabicParenR"/>
            </a:pPr>
            <a:endParaRPr lang="fr-FR" dirty="0">
              <a:latin typeface="+mn-lt"/>
            </a:endParaRPr>
          </a:p>
          <a:p>
            <a:r>
              <a:rPr lang="fr-FR" b="1" dirty="0">
                <a:solidFill>
                  <a:schemeClr val="tx2"/>
                </a:solidFill>
                <a:latin typeface="+mn-lt"/>
              </a:rPr>
              <a:t>2. Un échange avec le candidat (10 minutes)</a:t>
            </a:r>
          </a:p>
          <a:p>
            <a:pPr marL="800100" lvl="1"/>
            <a:r>
              <a:rPr lang="fr-FR" dirty="0">
                <a:solidFill>
                  <a:srgbClr val="FF0000"/>
                </a:solidFill>
                <a:latin typeface="+mn-lt"/>
              </a:rPr>
              <a:t>En écho à la présentation</a:t>
            </a:r>
          </a:p>
          <a:p>
            <a:pPr marL="800100" lvl="1"/>
            <a:r>
              <a:rPr lang="fr-FR" dirty="0">
                <a:latin typeface="+mn-lt"/>
              </a:rPr>
              <a:t>Pour approfondir la réflexion</a:t>
            </a:r>
          </a:p>
          <a:p>
            <a:pPr marL="800100" lvl="1"/>
            <a:endParaRPr lang="fr-FR" dirty="0">
              <a:latin typeface="+mn-lt"/>
            </a:endParaRPr>
          </a:p>
          <a:p>
            <a:r>
              <a:rPr lang="fr-FR" b="1" dirty="0">
                <a:solidFill>
                  <a:schemeClr val="tx2"/>
                </a:solidFill>
                <a:latin typeface="+mn-lt"/>
              </a:rPr>
              <a:t>3. Un échange sur le projet d’orientation (5 minutes)</a:t>
            </a:r>
          </a:p>
          <a:p>
            <a:pPr marL="800100" lvl="1"/>
            <a:r>
              <a:rPr lang="fr-FR" dirty="0">
                <a:latin typeface="+mn-lt"/>
              </a:rPr>
              <a:t>Présentation des réflexions sur le parcours Post-Bac et l’insertion professionnelle</a:t>
            </a:r>
          </a:p>
          <a:p>
            <a:pPr marL="800100" lvl="1"/>
            <a:r>
              <a:rPr lang="fr-FR" dirty="0">
                <a:latin typeface="+mn-lt"/>
              </a:rPr>
              <a:t>Le lien (ou non) avec la question traitée</a:t>
            </a:r>
          </a:p>
          <a:p>
            <a:pPr marL="800100" lvl="1"/>
            <a:endParaRPr lang="fr-FR" dirty="0">
              <a:latin typeface="+mn-lt"/>
            </a:endParaRPr>
          </a:p>
          <a:p>
            <a:pPr marL="800100" lvl="1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8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Généralités – Les critères d’évaluation – grille indicative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983077" y="162880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5 critères pour une évaluation par profil</a:t>
            </a:r>
          </a:p>
          <a:p>
            <a:pPr marL="673100" indent="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qualité orale de l’épreuve</a:t>
            </a:r>
          </a:p>
          <a:p>
            <a:pPr marL="673100" indent="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qualité de la prise de parole en continu</a:t>
            </a:r>
          </a:p>
          <a:p>
            <a:pPr marL="673100" indent="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qualité des connaissances</a:t>
            </a:r>
          </a:p>
          <a:p>
            <a:pPr marL="673100" indent="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qualité de l’interaction</a:t>
            </a:r>
          </a:p>
          <a:p>
            <a:pPr marL="673100" indent="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qualité et construction de l’argumentation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457200" indent="-457200">
              <a:buAutoNum type="arabicParenR"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0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0" y="24208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+mn-lt"/>
              </a:rPr>
              <a:t>Exemples en vidéo</a:t>
            </a:r>
            <a:endParaRPr lang="fr-FR" dirty="0">
              <a:solidFill>
                <a:srgbClr val="FF0000"/>
              </a:solidFill>
              <a:latin typeface="+mn-lt"/>
            </a:endParaRPr>
          </a:p>
          <a:p>
            <a:endParaRPr lang="fr-F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6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Exemples en vidéo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605435" y="1556792"/>
            <a:ext cx="47316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n-lt"/>
              </a:rPr>
              <a:t>Une problématique large </a:t>
            </a:r>
            <a:r>
              <a:rPr lang="fr-FR" dirty="0">
                <a:latin typeface="+mn-lt"/>
              </a:rPr>
              <a:t>: le rôle du numérique chez les mandataires immobiliers</a:t>
            </a:r>
          </a:p>
          <a:p>
            <a:endParaRPr lang="fr-FR" u="sng" dirty="0">
              <a:latin typeface="+mn-lt"/>
            </a:endParaRPr>
          </a:p>
          <a:p>
            <a:r>
              <a:rPr lang="fr-FR" u="sng" dirty="0">
                <a:latin typeface="+mn-lt"/>
              </a:rPr>
              <a:t>Une problématique étroite </a:t>
            </a:r>
            <a:r>
              <a:rPr lang="fr-FR" dirty="0">
                <a:latin typeface="+mn-lt"/>
              </a:rPr>
              <a:t>: le rôle du SIRH chez Vogel TP</a:t>
            </a:r>
          </a:p>
          <a:p>
            <a:r>
              <a:rPr lang="fr-FR" dirty="0">
                <a:latin typeface="+mn-lt"/>
                <a:hlinkClick r:id="rId2"/>
              </a:rPr>
              <a:t>https://tube-</a:t>
            </a:r>
            <a:r>
              <a:rPr lang="fr-FR" dirty="0" err="1">
                <a:latin typeface="+mn-lt"/>
                <a:hlinkClick r:id="rId2"/>
              </a:rPr>
              <a:t>strasbourg.beta.education.fr</a:t>
            </a:r>
            <a:r>
              <a:rPr lang="fr-FR" dirty="0">
                <a:latin typeface="+mn-lt"/>
                <a:hlinkClick r:id="rId2"/>
              </a:rPr>
              <a:t>/</a:t>
            </a:r>
            <a:r>
              <a:rPr lang="fr-FR" dirty="0" err="1">
                <a:latin typeface="+mn-lt"/>
                <a:hlinkClick r:id="rId2"/>
              </a:rPr>
              <a:t>videos</a:t>
            </a:r>
            <a:r>
              <a:rPr lang="fr-FR" dirty="0">
                <a:latin typeface="+mn-lt"/>
                <a:hlinkClick r:id="rId2"/>
              </a:rPr>
              <a:t>/</a:t>
            </a:r>
            <a:r>
              <a:rPr lang="fr-FR" dirty="0" err="1">
                <a:latin typeface="+mn-lt"/>
                <a:hlinkClick r:id="rId2"/>
              </a:rPr>
              <a:t>watch</a:t>
            </a:r>
            <a:r>
              <a:rPr lang="fr-FR" dirty="0">
                <a:latin typeface="+mn-lt"/>
                <a:hlinkClick r:id="rId2"/>
              </a:rPr>
              <a:t>/fdeb45a5-2674-49f9-82b3-41b3a843cd89</a:t>
            </a:r>
            <a:endParaRPr lang="fr-FR" dirty="0">
              <a:latin typeface="+mn-lt"/>
            </a:endParaRPr>
          </a:p>
          <a:p>
            <a:pPr marL="457200" indent="-457200">
              <a:buAutoNum type="arabicParenR"/>
            </a:pPr>
            <a:endParaRPr lang="fr-FR" dirty="0">
              <a:latin typeface="+mn-lt"/>
            </a:endParaRPr>
          </a:p>
        </p:txBody>
      </p:sp>
      <p:pic>
        <p:nvPicPr>
          <p:cNvPr id="4" name="Picture 4" descr="Résultat de recherche d'images pour &quot;échange&quot;">
            <a:extLst>
              <a:ext uri="{FF2B5EF4-FFF2-40B4-BE49-F238E27FC236}">
                <a16:creationId xmlns:a16="http://schemas.microsoft.com/office/drawing/2014/main" id="{70C43E55-5B38-6547-8117-E0E304C2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1979"/>
            <a:ext cx="3168747" cy="35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1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0" y="24208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+mn-lt"/>
              </a:rPr>
              <a:t>La préparation du GO</a:t>
            </a:r>
            <a:endParaRPr lang="fr-FR" dirty="0">
              <a:solidFill>
                <a:srgbClr val="FF0000"/>
              </a:solidFill>
              <a:latin typeface="+mn-lt"/>
            </a:endParaRPr>
          </a:p>
          <a:p>
            <a:endParaRPr lang="fr-F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88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Quelle place pour le projet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611560" y="126876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latin typeface="+mn-lt"/>
              </a:rPr>
              <a:t>Le projet fournit le contexte d’entreprise et permet un diagnostic situé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n-lt"/>
              </a:rPr>
              <a:t>Le projet permet de faire émerger des questions de gestion, supports du grand oral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n-lt"/>
              </a:rPr>
              <a:t>Le projet est un outil pédagogique permettant de mettre en œuvre certaines solutions, en lien avec l’enseignement spécifique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n-lt"/>
              </a:rPr>
              <a:t>La démarche de projet, un outil pour préparer les études supérieures</a:t>
            </a:r>
          </a:p>
          <a:p>
            <a:endParaRPr lang="fr-FR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endParaRPr lang="fr-FR" b="1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25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préparation du Grand Oral sur l’année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88B2B-2860-A34A-AE0A-70689DC56881}"/>
              </a:ext>
            </a:extLst>
          </p:cNvPr>
          <p:cNvSpPr/>
          <p:nvPr/>
        </p:nvSpPr>
        <p:spPr>
          <a:xfrm>
            <a:off x="1043608" y="1988840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https://view.genial.ly/615c872ec7a39e0ddf49d654/interactive-content-grand-oral-planning-indicatif</a:t>
            </a:r>
            <a:r>
              <a:rPr lang="fr-FR" dirty="0"/>
              <a:t> </a:t>
            </a:r>
          </a:p>
        </p:txBody>
      </p:sp>
      <p:pic>
        <p:nvPicPr>
          <p:cNvPr id="1026" name="Picture 2" descr="Genially - YouTube">
            <a:extLst>
              <a:ext uri="{FF2B5EF4-FFF2-40B4-BE49-F238E27FC236}">
                <a16:creationId xmlns:a16="http://schemas.microsoft.com/office/drawing/2014/main" id="{21A65722-4981-244F-B77C-432326CE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9" y="1703822"/>
            <a:ext cx="3093330" cy="30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9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3581"/>
            <a:ext cx="5616624" cy="1152128"/>
          </a:xfrm>
        </p:spPr>
        <p:txBody>
          <a:bodyPr>
            <a:normAutofit/>
          </a:bodyPr>
          <a:lstStyle/>
          <a:p>
            <a:r>
              <a:rPr lang="fr-FR" sz="4000" dirty="0"/>
              <a:t>Programme de la journée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1259632" y="908720"/>
            <a:ext cx="70567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n-lt"/>
              </a:rPr>
              <a:t>Retours sur 2021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n-lt"/>
              </a:rPr>
              <a:t>Le cadre réglementaire 2022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n-lt"/>
              </a:rPr>
              <a:t>Des exemples en vidéo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n-lt"/>
              </a:rPr>
              <a:t>La préparation du G.O.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n-lt"/>
              </a:rPr>
              <a:t>Evaluer le projet dans le cadre du contrôle continu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n-lt"/>
              </a:rPr>
              <a:t>Echanges par enseignement spécifique</a:t>
            </a:r>
          </a:p>
          <a:p>
            <a:pPr marL="457200" indent="-457200">
              <a:buAutoNum type="arabicPeriod"/>
            </a:pPr>
            <a:endParaRPr lang="fr-F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40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2483768" y="264417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+mn-lt"/>
              </a:rPr>
              <a:t>Evaluer le projet dans le cadre du contrôle continu</a:t>
            </a:r>
          </a:p>
          <a:p>
            <a:endParaRPr lang="fr-F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29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principes de la certification, à compter de 2022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51720" y="5717627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hlinkClick r:id="rId2"/>
              </a:rPr>
              <a:t>https://eduscol.education.fr/877/presentation-du-controle-continu</a:t>
            </a:r>
            <a:r>
              <a:rPr lang="fr-FR" sz="1600" dirty="0"/>
              <a:t> </a:t>
            </a:r>
          </a:p>
        </p:txBody>
      </p:sp>
      <p:pic>
        <p:nvPicPr>
          <p:cNvPr id="4" name="Picture 2" descr="Comment écrire un livre ? - À propos décriture">
            <a:extLst>
              <a:ext uri="{FF2B5EF4-FFF2-40B4-BE49-F238E27FC236}">
                <a16:creationId xmlns:a16="http://schemas.microsoft.com/office/drawing/2014/main" id="{7718544B-C719-644A-8BB9-F8849CCD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1248"/>
            <a:ext cx="529070" cy="5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F9CE77-1FF3-F147-A079-DC38259616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1182754"/>
            <a:ext cx="74888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2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coefficients (session 2023)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FBF52A-D57F-0346-9498-AB5605E1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89" y="706672"/>
            <a:ext cx="8064896" cy="54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coefficients (session 2022, transitoire)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86D1F4A-DD9F-B24F-AFA6-AB6A69DA8C0B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08720"/>
          <a:ext cx="8229600" cy="5512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070">
                  <a:extLst>
                    <a:ext uri="{9D8B030D-6E8A-4147-A177-3AD203B41FA5}">
                      <a16:colId xmlns:a16="http://schemas.microsoft.com/office/drawing/2014/main" val="3393981318"/>
                    </a:ext>
                  </a:extLst>
                </a:gridCol>
                <a:gridCol w="966616">
                  <a:extLst>
                    <a:ext uri="{9D8B030D-6E8A-4147-A177-3AD203B41FA5}">
                      <a16:colId xmlns:a16="http://schemas.microsoft.com/office/drawing/2014/main" val="2580391715"/>
                    </a:ext>
                  </a:extLst>
                </a:gridCol>
                <a:gridCol w="941180">
                  <a:extLst>
                    <a:ext uri="{9D8B030D-6E8A-4147-A177-3AD203B41FA5}">
                      <a16:colId xmlns:a16="http://schemas.microsoft.com/office/drawing/2014/main" val="1591710064"/>
                    </a:ext>
                  </a:extLst>
                </a:gridCol>
                <a:gridCol w="775837">
                  <a:extLst>
                    <a:ext uri="{9D8B030D-6E8A-4147-A177-3AD203B41FA5}">
                      <a16:colId xmlns:a16="http://schemas.microsoft.com/office/drawing/2014/main" val="4284444355"/>
                    </a:ext>
                  </a:extLst>
                </a:gridCol>
                <a:gridCol w="95710">
                  <a:extLst>
                    <a:ext uri="{9D8B030D-6E8A-4147-A177-3AD203B41FA5}">
                      <a16:colId xmlns:a16="http://schemas.microsoft.com/office/drawing/2014/main" val="1700917989"/>
                    </a:ext>
                  </a:extLst>
                </a:gridCol>
                <a:gridCol w="95710">
                  <a:extLst>
                    <a:ext uri="{9D8B030D-6E8A-4147-A177-3AD203B41FA5}">
                      <a16:colId xmlns:a16="http://schemas.microsoft.com/office/drawing/2014/main" val="651678773"/>
                    </a:ext>
                  </a:extLst>
                </a:gridCol>
                <a:gridCol w="890305">
                  <a:extLst>
                    <a:ext uri="{9D8B030D-6E8A-4147-A177-3AD203B41FA5}">
                      <a16:colId xmlns:a16="http://schemas.microsoft.com/office/drawing/2014/main" val="1539732693"/>
                    </a:ext>
                  </a:extLst>
                </a:gridCol>
                <a:gridCol w="966616">
                  <a:extLst>
                    <a:ext uri="{9D8B030D-6E8A-4147-A177-3AD203B41FA5}">
                      <a16:colId xmlns:a16="http://schemas.microsoft.com/office/drawing/2014/main" val="3519425811"/>
                    </a:ext>
                  </a:extLst>
                </a:gridCol>
                <a:gridCol w="788556">
                  <a:extLst>
                    <a:ext uri="{9D8B030D-6E8A-4147-A177-3AD203B41FA5}">
                      <a16:colId xmlns:a16="http://schemas.microsoft.com/office/drawing/2014/main" val="3617174217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Voie générale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Voie technologique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82072"/>
                  </a:ext>
                </a:extLst>
              </a:tr>
              <a:tr h="95170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Première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2020-21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Terminale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2021-22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Total cycle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session 2022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Première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2020-21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Terminale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2021-22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Total cycle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session 2022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0889738"/>
                  </a:ext>
                </a:extLst>
              </a:tr>
              <a:tr h="48793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Enseignement de spécialité de 1re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3052934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Histoire-géographie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6,33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6,33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25256455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Langue vivante 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6,33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6,33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64159458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Langue vivante 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6,33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6,33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6810734"/>
                  </a:ext>
                </a:extLst>
              </a:tr>
              <a:tr h="95170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Enseignement scientifique (voie générale) ou mathématiques (voie technologique)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2,5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2,5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3,33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1,66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37516072"/>
                  </a:ext>
                </a:extLst>
              </a:tr>
              <a:tr h="48793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Éducation physique et sportive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1130255"/>
                  </a:ext>
                </a:extLst>
              </a:tr>
              <a:tr h="48793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Enseignement moral et civique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25574969"/>
                  </a:ext>
                </a:extLst>
              </a:tr>
              <a:tr h="48793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Notes de bulletins tous enseignements (5 %)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24239749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Total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22,5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17,5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40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23,3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16,7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40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8820423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8860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6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L’évaluation sur le cycle terminal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899592" y="1536174"/>
            <a:ext cx="7931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Un contrôle continu certificatif pour former une note du baccalauréat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latin typeface="+mn-lt"/>
              </a:rPr>
              <a:t>Cas de l’enseignement de Sciences de gestion et numérique en première STMG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r>
              <a:rPr lang="fr-FR" b="1" dirty="0">
                <a:latin typeface="+mn-lt"/>
              </a:rPr>
              <a:t>Une évaluation sur l’ensemble du cycle des différents enseignements de spécialité pour alimenter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latin typeface="+mn-lt"/>
              </a:rPr>
              <a:t>Les bulletins scolaires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latin typeface="+mn-lt"/>
              </a:rPr>
              <a:t>Le livret scolaire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>
                <a:latin typeface="+mn-lt"/>
              </a:rPr>
              <a:t>Le dossier </a:t>
            </a:r>
            <a:r>
              <a:rPr lang="fr-FR" dirty="0" err="1">
                <a:latin typeface="+mn-lt"/>
              </a:rPr>
              <a:t>Parcoursup</a:t>
            </a:r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896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>
                <a:latin typeface="Calibri Light" panose="020F0302020204030204" pitchFamily="34" charset="0"/>
                <a:cs typeface="Calibri Light" panose="020F0302020204030204" pitchFamily="34" charset="0"/>
              </a:rPr>
              <a:t>Le guide d’évaluation (1)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899592" y="1536174"/>
            <a:ext cx="79312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latin typeface="+mn-lt"/>
              </a:rPr>
              <a:t>Des principes communs à toutes les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latin typeface="+mn-lt"/>
              </a:rPr>
              <a:t>Egalité de traitement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latin typeface="+mn-lt"/>
              </a:rPr>
              <a:t>Sens de l’évaluation, progressivité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latin typeface="+mn-lt"/>
              </a:rPr>
              <a:t>Lien avec les compétences et capacités des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latin typeface="+mn-lt"/>
              </a:rPr>
              <a:t>Rôle des appréciations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>
              <a:latin typeface="+mn-lt"/>
            </a:endParaRPr>
          </a:p>
          <a:p>
            <a:r>
              <a:rPr lang="fr-FR" sz="2000" b="1">
                <a:latin typeface="+mn-lt"/>
              </a:rPr>
              <a:t>Des principes communs à tous les enseignements d’économie et 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latin typeface="+mn-lt"/>
              </a:rPr>
              <a:t>L’utilisation des compétences du LSL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latin typeface="+mn-lt"/>
              </a:rPr>
              <a:t>Place des devoirs communs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latin typeface="+mn-lt"/>
              </a:rPr>
              <a:t>Rôle des capacités des programmes, comme critère d’évaluation</a:t>
            </a:r>
          </a:p>
          <a:p>
            <a:endParaRPr lang="fr-FR" sz="2000" b="1">
              <a:latin typeface="+mn-lt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9B6B3B9-19C7-F247-8884-95ABBAAD2BA3}"/>
              </a:ext>
            </a:extLst>
          </p:cNvPr>
          <p:cNvSpPr txBox="1">
            <a:spLocks/>
          </p:cNvSpPr>
          <p:nvPr/>
        </p:nvSpPr>
        <p:spPr>
          <a:xfrm>
            <a:off x="2699792" y="5415037"/>
            <a:ext cx="5328592" cy="62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fr-FR" sz="1800">
                <a:hlinkClick r:id="rId3"/>
              </a:rPr>
              <a:t>https://eduscol.education.fr/2688/nouveau-lycee-general-et-technologique-guide-de-l-evaluation</a:t>
            </a:r>
            <a:r>
              <a:rPr lang="en-US" altLang="fr-FR" sz="1800"/>
              <a:t> </a:t>
            </a:r>
          </a:p>
        </p:txBody>
      </p:sp>
      <p:pic>
        <p:nvPicPr>
          <p:cNvPr id="7" name="Picture 2" descr="Comment écrire un livre ? - À propos décriture">
            <a:extLst>
              <a:ext uri="{FF2B5EF4-FFF2-40B4-BE49-F238E27FC236}">
                <a16:creationId xmlns:a16="http://schemas.microsoft.com/office/drawing/2014/main" id="{E2B58077-A537-BE4C-9E59-53A88563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20751"/>
            <a:ext cx="817102" cy="8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19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>
                <a:latin typeface="Calibri Light" panose="020F0302020204030204" pitchFamily="34" charset="0"/>
                <a:cs typeface="Calibri Light" panose="020F0302020204030204" pitchFamily="34" charset="0"/>
              </a:rPr>
              <a:t>Le guide d’évaluation (2) – en MSDGN</a:t>
            </a:r>
          </a:p>
        </p:txBody>
      </p:sp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38B60F6C-AA30-C54D-9CBC-0778607EF1BF}"/>
              </a:ext>
            </a:extLst>
          </p:cNvPr>
          <p:cNvSpPr txBox="1">
            <a:spLocks/>
          </p:cNvSpPr>
          <p:nvPr/>
        </p:nvSpPr>
        <p:spPr>
          <a:xfrm>
            <a:off x="611560" y="1484784"/>
            <a:ext cx="7643192" cy="42297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2000" b="1" dirty="0"/>
              <a:t>Des repères pour l’évaluation</a:t>
            </a:r>
          </a:p>
          <a:p>
            <a:pPr lvl="1" fontAlgn="auto">
              <a:spcAft>
                <a:spcPts val="0"/>
              </a:spcAft>
            </a:pPr>
            <a:r>
              <a:rPr lang="fr-FR" sz="1800" dirty="0"/>
              <a:t>Les capacités associées à chaque thème</a:t>
            </a:r>
          </a:p>
          <a:p>
            <a:pPr lvl="1" fontAlgn="auto">
              <a:spcAft>
                <a:spcPts val="0"/>
              </a:spcAft>
            </a:pPr>
            <a:r>
              <a:rPr lang="fr-FR" sz="1800" dirty="0"/>
              <a:t>Les compétences du livret scolaire</a:t>
            </a:r>
          </a:p>
          <a:p>
            <a:pPr marL="457200" lvl="1" indent="-447675" fontAlgn="auto">
              <a:spcAft>
                <a:spcPts val="0"/>
              </a:spcAft>
              <a:buNone/>
            </a:pPr>
            <a:endParaRPr lang="fr-FR" sz="1800" b="1" dirty="0"/>
          </a:p>
          <a:p>
            <a:pPr marL="0" lvl="1" indent="0" fontAlgn="auto">
              <a:spcAft>
                <a:spcPts val="0"/>
              </a:spcAft>
              <a:buNone/>
            </a:pPr>
            <a:r>
              <a:rPr lang="fr-FR" sz="2000" b="1" dirty="0"/>
              <a:t>Des préconisations </a:t>
            </a:r>
          </a:p>
          <a:p>
            <a:pPr lvl="1" fontAlgn="auto">
              <a:spcAft>
                <a:spcPts val="0"/>
              </a:spcAft>
            </a:pPr>
            <a:r>
              <a:rPr lang="fr-FR" sz="1800" dirty="0"/>
              <a:t>Au moins quatre évaluations par trimestre avec des situations d’évaluation variées ;</a:t>
            </a:r>
          </a:p>
          <a:p>
            <a:pPr lvl="1" fontAlgn="auto">
              <a:spcAft>
                <a:spcPts val="0"/>
              </a:spcAft>
            </a:pPr>
            <a:r>
              <a:rPr lang="fr-FR" sz="1800" b="1" dirty="0">
                <a:solidFill>
                  <a:srgbClr val="FF0000"/>
                </a:solidFill>
              </a:rPr>
              <a:t>Evaluation de la démarche de projet</a:t>
            </a:r>
          </a:p>
          <a:p>
            <a:pPr lvl="1" fontAlgn="auto">
              <a:spcAft>
                <a:spcPts val="0"/>
              </a:spcAft>
            </a:pPr>
            <a:r>
              <a:rPr lang="fr-FR" sz="1800" dirty="0"/>
              <a:t>Les évaluations concernent l’enseignement commun et l’enseignement spécifique (pondération en fonction du temps consacré aux différentes capacités des programmes)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355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L’évaluation de la démarche de projet : les questions saillantes</a:t>
            </a:r>
          </a:p>
        </p:txBody>
      </p:sp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38B60F6C-AA30-C54D-9CBC-0778607EF1BF}"/>
              </a:ext>
            </a:extLst>
          </p:cNvPr>
          <p:cNvSpPr txBox="1">
            <a:spLocks/>
          </p:cNvSpPr>
          <p:nvPr/>
        </p:nvSpPr>
        <p:spPr>
          <a:xfrm>
            <a:off x="899592" y="1916832"/>
            <a:ext cx="7643192" cy="42297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47675" fontAlgn="auto">
              <a:spcAft>
                <a:spcPts val="0"/>
              </a:spcAft>
              <a:buNone/>
            </a:pPr>
            <a:endParaRPr lang="fr-FR" sz="1800" b="1" dirty="0"/>
          </a:p>
          <a:p>
            <a:pPr lvl="1" fontAlgn="auto">
              <a:spcAft>
                <a:spcPts val="0"/>
              </a:spcAft>
            </a:pPr>
            <a:r>
              <a:rPr lang="fr-FR" sz="2000" dirty="0"/>
              <a:t>Les formes d’évaluation du projet (évaluation orale / écrite, évaluation individuelle / collective) </a:t>
            </a:r>
          </a:p>
          <a:p>
            <a:pPr lvl="1" fontAlgn="auto">
              <a:spcAft>
                <a:spcPts val="0"/>
              </a:spcAft>
            </a:pPr>
            <a:r>
              <a:rPr lang="fr-FR" sz="2000" dirty="0"/>
              <a:t>Sur les formes écrites : quels supports demander ? Quels supports évaluer ?</a:t>
            </a:r>
          </a:p>
          <a:p>
            <a:pPr lvl="1" fontAlgn="auto">
              <a:spcAft>
                <a:spcPts val="0"/>
              </a:spcAft>
            </a:pPr>
            <a:r>
              <a:rPr lang="fr-FR" sz="2000" dirty="0"/>
              <a:t>Comment mesurer la part individuelle de chaque élève ?</a:t>
            </a:r>
          </a:p>
          <a:p>
            <a:pPr lvl="1" fontAlgn="auto">
              <a:spcAft>
                <a:spcPts val="0"/>
              </a:spcAft>
            </a:pPr>
            <a:r>
              <a:rPr lang="fr-FR" sz="2000" dirty="0"/>
              <a:t>Quel poids dans l’évaluation totale ?</a:t>
            </a:r>
          </a:p>
          <a:p>
            <a:pPr lvl="1" fontAlgn="auto">
              <a:spcAft>
                <a:spcPts val="0"/>
              </a:spcAft>
            </a:pPr>
            <a:r>
              <a:rPr lang="fr-FR" sz="2000" dirty="0"/>
              <a:t>Quels moments d’évaluation ?</a:t>
            </a:r>
          </a:p>
        </p:txBody>
      </p:sp>
    </p:spTree>
    <p:extLst>
      <p:ext uri="{BB962C8B-B14F-4D97-AF65-F5344CB8AC3E}">
        <p14:creationId xmlns:p14="http://schemas.microsoft.com/office/powerpoint/2010/main" val="1567333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2339752" y="249289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+mn-lt"/>
              </a:rPr>
              <a:t>Ateliers d’échange de pratique, par enseignement spécifique</a:t>
            </a:r>
          </a:p>
          <a:p>
            <a:endParaRPr lang="fr-F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17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ateliers d’échange de pratique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1187624" y="2132856"/>
            <a:ext cx="74168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</a:rPr>
              <a:t>Ils ont pour objectif d’échanger les pratiques et partages les interrogations pour construire collectivement les réponses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</a:rPr>
              <a:t>Deux thématiques possibles : </a:t>
            </a:r>
          </a:p>
          <a:p>
            <a:pPr lvl="1"/>
            <a:r>
              <a:rPr lang="fr-FR" sz="2000" dirty="0">
                <a:latin typeface="+mn-lt"/>
              </a:rPr>
              <a:t>	1- La préparation du projet : exemples de projets et de pratique</a:t>
            </a:r>
          </a:p>
          <a:p>
            <a:pPr lvl="1"/>
            <a:r>
              <a:rPr lang="fr-FR" sz="2000" dirty="0">
                <a:latin typeface="+mn-lt"/>
              </a:rPr>
              <a:t>	2- L’évaluation de la démarche de projet : quels supports ? Comment évaluer la part individuelle de chaque élève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71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3059832" y="264417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+mn-lt"/>
              </a:rPr>
              <a:t>Retours sur 2021</a:t>
            </a:r>
          </a:p>
          <a:p>
            <a:endParaRPr lang="fr-F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27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70" y="2605472"/>
            <a:ext cx="2559354" cy="1647056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Merci de votre attention !</a:t>
            </a:r>
          </a:p>
        </p:txBody>
      </p:sp>
      <p:pic>
        <p:nvPicPr>
          <p:cNvPr id="4" name="Picture 4" descr="Résultat de recherche d'images pour &quot;échange&quot;">
            <a:extLst>
              <a:ext uri="{FF2B5EF4-FFF2-40B4-BE49-F238E27FC236}">
                <a16:creationId xmlns:a16="http://schemas.microsoft.com/office/drawing/2014/main" id="{B21EDC0F-6F5A-374A-8A0E-17E251AF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43" y="1412776"/>
            <a:ext cx="5328987" cy="35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Taux d’amission et mention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7B782D7-9836-5A44-BFE0-C54975A11C9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780928"/>
          <a:ext cx="8229601" cy="168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9599276"/>
                    </a:ext>
                  </a:extLst>
                </a:gridCol>
                <a:gridCol w="825591">
                  <a:extLst>
                    <a:ext uri="{9D8B030D-6E8A-4147-A177-3AD203B41FA5}">
                      <a16:colId xmlns:a16="http://schemas.microsoft.com/office/drawing/2014/main" val="2078908389"/>
                    </a:ext>
                  </a:extLst>
                </a:gridCol>
                <a:gridCol w="759125">
                  <a:extLst>
                    <a:ext uri="{9D8B030D-6E8A-4147-A177-3AD203B41FA5}">
                      <a16:colId xmlns:a16="http://schemas.microsoft.com/office/drawing/2014/main" val="1410569152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1605621591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val="553905301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1546232837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4163764225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1133977250"/>
                    </a:ext>
                  </a:extLst>
                </a:gridCol>
                <a:gridCol w="759125">
                  <a:extLst>
                    <a:ext uri="{9D8B030D-6E8A-4147-A177-3AD203B41FA5}">
                      <a16:colId xmlns:a16="http://schemas.microsoft.com/office/drawing/2014/main" val="3430253870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1888882947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228769147"/>
                    </a:ext>
                  </a:extLst>
                </a:gridCol>
              </a:tblGrid>
              <a:tr h="184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Admis sans mention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Admis AB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Admis 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Admis TB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92892"/>
                  </a:ext>
                </a:extLst>
              </a:tr>
              <a:tr h="184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Inscrit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Admis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Nb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Nb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Nb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Nb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4106567248"/>
                  </a:ext>
                </a:extLst>
              </a:tr>
              <a:tr h="184159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2021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2189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90,6%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1028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47,0%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707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32,3%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224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10,2%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1,1%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extLst>
                  <a:ext uri="{0D108BD9-81ED-4DB2-BD59-A6C34878D82A}">
                    <a16:rowId xmlns:a16="http://schemas.microsoft.com/office/drawing/2014/main" val="3400100704"/>
                  </a:ext>
                </a:extLst>
              </a:tr>
              <a:tr h="184159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2020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2399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89,5%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1092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45,5%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696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29,0%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298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12,4%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2,6%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extLst>
                  <a:ext uri="{0D108BD9-81ED-4DB2-BD59-A6C34878D82A}">
                    <a16:rowId xmlns:a16="http://schemas.microsoft.com/office/drawing/2014/main" val="3241746996"/>
                  </a:ext>
                </a:extLst>
              </a:tr>
              <a:tr h="184159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2019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2306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81,1%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1129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49,0%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528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22,9%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178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7,7%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1,5%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/>
                </a:tc>
                <a:extLst>
                  <a:ext uri="{0D108BD9-81ED-4DB2-BD59-A6C34878D82A}">
                    <a16:rowId xmlns:a16="http://schemas.microsoft.com/office/drawing/2014/main" val="3222991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70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Moyennes académiques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2160603-0F49-7A4F-8307-2EAAD0B71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44313"/>
              </p:ext>
            </p:extLst>
          </p:nvPr>
        </p:nvGraphicFramePr>
        <p:xfrm>
          <a:off x="611560" y="1955916"/>
          <a:ext cx="3659039" cy="3175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0904">
                  <a:extLst>
                    <a:ext uri="{9D8B030D-6E8A-4147-A177-3AD203B41FA5}">
                      <a16:colId xmlns:a16="http://schemas.microsoft.com/office/drawing/2014/main" val="1489334027"/>
                    </a:ext>
                  </a:extLst>
                </a:gridCol>
                <a:gridCol w="918135">
                  <a:extLst>
                    <a:ext uri="{9D8B030D-6E8A-4147-A177-3AD203B41FA5}">
                      <a16:colId xmlns:a16="http://schemas.microsoft.com/office/drawing/2014/main" val="582063617"/>
                    </a:ext>
                  </a:extLst>
                </a:gridCol>
              </a:tblGrid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Economie Droit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11,02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571764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GO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12,48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848105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MSDGN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11,89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8226321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Histoire Géo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12,47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0260059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LVA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11,60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666894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LVB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11,44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69428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Mathématiques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10,10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5549093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Philo (contrôle continu)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10,94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495957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Philo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11,47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886630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3D10FAB-1721-364A-B13C-D3077C86D81B}"/>
              </a:ext>
            </a:extLst>
          </p:cNvPr>
          <p:cNvSpPr txBox="1"/>
          <p:nvPr/>
        </p:nvSpPr>
        <p:spPr>
          <a:xfrm>
            <a:off x="4716016" y="2204864"/>
            <a:ext cx="4102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le Grand Oral, une faible dispersion des notes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un écart type faible de 0,88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des notes qui s’étalent de 10,55 à 14,43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une médiane (12,56) proche de la moyenne</a:t>
            </a:r>
          </a:p>
        </p:txBody>
      </p:sp>
    </p:spTree>
    <p:extLst>
      <p:ext uri="{BB962C8B-B14F-4D97-AF65-F5344CB8AC3E}">
        <p14:creationId xmlns:p14="http://schemas.microsoft.com/office/powerpoint/2010/main" val="255753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Rappel – L’organisation académique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765920" y="1320383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2 examinateurs représentant les deux spécialités des élèves (droit et économie et MSDGN). Le choix est de privilégier les enseignants de la partie spécifique.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Interrogations du 21 au 25 juin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12 élèves interrogés par jour en moyenne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élèves sont interrogés dans leur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Pas de procédure d’harmonisation spécifique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457200" indent="-457200">
              <a:buAutoNum type="arabicParenR"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69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4832" y="153211"/>
            <a:ext cx="7272808" cy="1259565"/>
          </a:xfrm>
        </p:spPr>
        <p:txBody>
          <a:bodyPr>
            <a:normAutofit/>
          </a:bodyPr>
          <a:lstStyle/>
          <a:p>
            <a:r>
              <a:rPr lang="fr-FR" sz="4000" dirty="0"/>
              <a:t>Retours sur l’épreuve 2021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755576" y="1628800"/>
            <a:ext cx="799288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place du projet 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 choix des questions et la construction de l’argumentation 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 travail sur l’orientation 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 déroulé de l’épreuve : organisation pratique, contenus observés, améliorations possibles 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 rôle et la place des jurys « expert » et « naïf » ?</a:t>
            </a:r>
          </a:p>
        </p:txBody>
      </p:sp>
    </p:spTree>
    <p:extLst>
      <p:ext uri="{BB962C8B-B14F-4D97-AF65-F5344CB8AC3E}">
        <p14:creationId xmlns:p14="http://schemas.microsoft.com/office/powerpoint/2010/main" val="144466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FADADB-B042-E741-AF39-7D63332B01BE}"/>
              </a:ext>
            </a:extLst>
          </p:cNvPr>
          <p:cNvSpPr txBox="1"/>
          <p:nvPr/>
        </p:nvSpPr>
        <p:spPr>
          <a:xfrm>
            <a:off x="0" y="242088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+mn-lt"/>
              </a:rPr>
              <a:t>Le cadre réglementaire 2022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+mn-lt"/>
                <a:hlinkClick r:id="rId2"/>
              </a:rPr>
              <a:t>Note de service du 27 juillet 2021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qui abroge la note de service du 11 février 2020</a:t>
            </a:r>
          </a:p>
          <a:p>
            <a:endParaRPr lang="fr-F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35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Généralités – Les enjeux du G.O.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800" y="5320751"/>
            <a:ext cx="5328592" cy="7920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https://www.education.gouv.fr/rapport-de-cyril-delhay-sur-le-grand-oral-apprendre-tous-les-eleves-porter-leur-propre-parole-2582</a:t>
            </a:r>
            <a:r>
              <a:rPr lang="fr-FR" dirty="0"/>
              <a:t> </a:t>
            </a:r>
          </a:p>
        </p:txBody>
      </p:sp>
      <p:pic>
        <p:nvPicPr>
          <p:cNvPr id="4" name="Picture 2" descr="Comment écrire un livre ? - À propos décriture">
            <a:extLst>
              <a:ext uri="{FF2B5EF4-FFF2-40B4-BE49-F238E27FC236}">
                <a16:creationId xmlns:a16="http://schemas.microsoft.com/office/drawing/2014/main" id="{7718544B-C719-644A-8BB9-F8849CCD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20751"/>
            <a:ext cx="817102" cy="8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B1EE86-C896-9C4F-BD43-ED015F2642F3}"/>
              </a:ext>
            </a:extLst>
          </p:cNvPr>
          <p:cNvSpPr txBox="1"/>
          <p:nvPr/>
        </p:nvSpPr>
        <p:spPr>
          <a:xfrm>
            <a:off x="899592" y="1556792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 manque de compétences orales des élèves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place de l’oral dans les études supérieures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800100" lvl="1" indent="-342900">
              <a:buFont typeface="Symbol" pitchFamily="2" charset="2"/>
              <a:buChar char="Þ"/>
            </a:pPr>
            <a:r>
              <a:rPr lang="fr-FR" dirty="0">
                <a:latin typeface="+mn-lt"/>
              </a:rPr>
              <a:t>Mettre en place une épreuve orale pour favoriser l’enseignement de l’oral</a:t>
            </a:r>
          </a:p>
          <a:p>
            <a:pPr marL="800100" lvl="1" indent="-342900">
              <a:buFont typeface="Symbol" pitchFamily="2" charset="2"/>
              <a:buChar char="Þ"/>
            </a:pPr>
            <a:r>
              <a:rPr lang="fr-FR" dirty="0">
                <a:latin typeface="+mn-lt"/>
              </a:rPr>
              <a:t>Mettre en place une épreuve orale, inspirée des épreuves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1833767247"/>
      </p:ext>
    </p:extLst>
  </p:cSld>
  <p:clrMapOvr>
    <a:masterClrMapping/>
  </p:clrMapOvr>
</p:sld>
</file>

<file path=ppt/theme/theme1.xml><?xml version="1.0" encoding="utf-8"?>
<a:theme xmlns:a="http://schemas.openxmlformats.org/drawingml/2006/main" name="2018.modèle.ppt.ACNORMAND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ppt_modele_ACNORMANDIE_2018 (1)</Template>
  <TotalTime>730</TotalTime>
  <Words>1523</Words>
  <Application>Microsoft Macintosh PowerPoint</Application>
  <PresentationFormat>Affichage à l'écran (4:3)</PresentationFormat>
  <Paragraphs>304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2018.modèle.ppt.ACNORMANDIE</vt:lpstr>
      <vt:lpstr>Le Grand Oral en STMG Retour sur 2021 et perspectives 2022</vt:lpstr>
      <vt:lpstr>Programme de la journée</vt:lpstr>
      <vt:lpstr>Présentation PowerPoint</vt:lpstr>
      <vt:lpstr>Taux d’amission et mention</vt:lpstr>
      <vt:lpstr>Moyennes académiques</vt:lpstr>
      <vt:lpstr>Rappel – L’organisation académique 2021</vt:lpstr>
      <vt:lpstr>Retours sur l’épreuve 2021</vt:lpstr>
      <vt:lpstr>Présentation PowerPoint</vt:lpstr>
      <vt:lpstr>Généralités – Les enjeux du G.O.</vt:lpstr>
      <vt:lpstr>Généralités – Les finalités de l’épreuve.</vt:lpstr>
      <vt:lpstr>Généralités – Le déroulé de l’épreuve (1)</vt:lpstr>
      <vt:lpstr>Généralités – Le déroulé du G.O. (2)</vt:lpstr>
      <vt:lpstr>Généralités – Le déroulé de l’épreuve (3)</vt:lpstr>
      <vt:lpstr>Généralités – Les critères d’évaluation – grille indicative</vt:lpstr>
      <vt:lpstr>Présentation PowerPoint</vt:lpstr>
      <vt:lpstr>Exemples en vidéo</vt:lpstr>
      <vt:lpstr>Présentation PowerPoint</vt:lpstr>
      <vt:lpstr>Quelle place pour le projet ?</vt:lpstr>
      <vt:lpstr>La préparation du Grand Oral sur l’année</vt:lpstr>
      <vt:lpstr>Présentation PowerPoint</vt:lpstr>
      <vt:lpstr>Les principes de la certification, à compter de 2022</vt:lpstr>
      <vt:lpstr>Les coefficients (session 2023)</vt:lpstr>
      <vt:lpstr>Les coefficients (session 2022, transitoire)</vt:lpstr>
      <vt:lpstr>L’évaluation sur le cycle terminal</vt:lpstr>
      <vt:lpstr>Le guide d’évaluation (1)</vt:lpstr>
      <vt:lpstr>Le guide d’évaluation (2) – en MSDGN</vt:lpstr>
      <vt:lpstr>L’évaluation de la démarche de projet : les questions saillantes</vt:lpstr>
      <vt:lpstr>Présentation PowerPoint</vt:lpstr>
      <vt:lpstr>Les ateliers d’échange de pratique</vt:lpstr>
      <vt:lpstr>Merci de votre attention !</vt:lpstr>
    </vt:vector>
  </TitlesOfParts>
  <Company>Académie de Caen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  page de garde : taille police 54</dc:title>
  <dc:creator>académie de normandie</dc:creator>
  <cp:lastModifiedBy>Mathieu Labbouz</cp:lastModifiedBy>
  <cp:revision>84</cp:revision>
  <cp:lastPrinted>2017-08-28T17:32:05Z</cp:lastPrinted>
  <dcterms:created xsi:type="dcterms:W3CDTF">2019-02-27T13:42:19Z</dcterms:created>
  <dcterms:modified xsi:type="dcterms:W3CDTF">2021-10-12T04:49:31Z</dcterms:modified>
</cp:coreProperties>
</file>